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3" r:id="rId5"/>
    <p:sldId id="259" r:id="rId6"/>
    <p:sldId id="260" r:id="rId7"/>
    <p:sldId id="261" r:id="rId8"/>
    <p:sldId id="262" r:id="rId9"/>
    <p:sldId id="263" r:id="rId10"/>
    <p:sldId id="264" r:id="rId11"/>
    <p:sldId id="269" r:id="rId12"/>
    <p:sldId id="270" r:id="rId13"/>
    <p:sldId id="272" r:id="rId14"/>
    <p:sldId id="265" r:id="rId15"/>
    <p:sldId id="266" r:id="rId16"/>
    <p:sldId id="267" r:id="rId17"/>
    <p:sldId id="268" r:id="rId18"/>
    <p:sldId id="271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media/media3.avi>
</file>

<file path=ppt/media/media4.avi>
</file>

<file path=ppt/media/media5.avi>
</file>

<file path=ppt/media/media6.avi>
</file>

<file path=ppt/media/media7.avi>
</file>

<file path=ppt/media/media8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CFE8E-3271-4C7B-B96B-3CE13E71A26B}" type="datetimeFigureOut">
              <a:rPr lang="fr-FR" smtClean="0"/>
              <a:t>21/01/2015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147D1-181D-4393-BD2F-14A6526937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7796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CFE8E-3271-4C7B-B96B-3CE13E71A26B}" type="datetimeFigureOut">
              <a:rPr lang="fr-FR" smtClean="0"/>
              <a:t>21/01/2015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147D1-181D-4393-BD2F-14A6526937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75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CFE8E-3271-4C7B-B96B-3CE13E71A26B}" type="datetimeFigureOut">
              <a:rPr lang="fr-FR" smtClean="0"/>
              <a:t>21/01/2015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147D1-181D-4393-BD2F-14A6526937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125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CFE8E-3271-4C7B-B96B-3CE13E71A26B}" type="datetimeFigureOut">
              <a:rPr lang="fr-FR" smtClean="0"/>
              <a:t>21/01/2015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147D1-181D-4393-BD2F-14A6526937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8702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CFE8E-3271-4C7B-B96B-3CE13E71A26B}" type="datetimeFigureOut">
              <a:rPr lang="fr-FR" smtClean="0"/>
              <a:t>21/01/2015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147D1-181D-4393-BD2F-14A6526937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755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CFE8E-3271-4C7B-B96B-3CE13E71A26B}" type="datetimeFigureOut">
              <a:rPr lang="fr-FR" smtClean="0"/>
              <a:t>21/01/2015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147D1-181D-4393-BD2F-14A6526937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4760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CFE8E-3271-4C7B-B96B-3CE13E71A26B}" type="datetimeFigureOut">
              <a:rPr lang="fr-FR" smtClean="0"/>
              <a:t>21/01/2015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147D1-181D-4393-BD2F-14A6526937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1615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CFE8E-3271-4C7B-B96B-3CE13E71A26B}" type="datetimeFigureOut">
              <a:rPr lang="fr-FR" smtClean="0"/>
              <a:t>21/01/2015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147D1-181D-4393-BD2F-14A6526937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1924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CFE8E-3271-4C7B-B96B-3CE13E71A26B}" type="datetimeFigureOut">
              <a:rPr lang="fr-FR" smtClean="0"/>
              <a:t>21/01/2015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147D1-181D-4393-BD2F-14A6526937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1586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CFE8E-3271-4C7B-B96B-3CE13E71A26B}" type="datetimeFigureOut">
              <a:rPr lang="fr-FR" smtClean="0"/>
              <a:t>21/01/2015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147D1-181D-4393-BD2F-14A6526937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1848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CFE8E-3271-4C7B-B96B-3CE13E71A26B}" type="datetimeFigureOut">
              <a:rPr lang="fr-FR" smtClean="0"/>
              <a:t>21/01/2015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147D1-181D-4393-BD2F-14A6526937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0429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FCFE8E-3271-4C7B-B96B-3CE13E71A26B}" type="datetimeFigureOut">
              <a:rPr lang="fr-FR" smtClean="0"/>
              <a:t>21/01/2015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B147D1-181D-4393-BD2F-14A6526937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2950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3.avi"/><Relationship Id="rId7" Type="http://schemas.openxmlformats.org/officeDocument/2006/relationships/image" Target="../media/image15.png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6" Type="http://schemas.openxmlformats.org/officeDocument/2006/relationships/image" Target="../media/image1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avi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4.avi"/><Relationship Id="rId7" Type="http://schemas.openxmlformats.org/officeDocument/2006/relationships/image" Target="../media/image16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avi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media" Target="../media/media6.avi"/><Relationship Id="rId7" Type="http://schemas.openxmlformats.org/officeDocument/2006/relationships/image" Target="../media/image18.png"/><Relationship Id="rId2" Type="http://schemas.openxmlformats.org/officeDocument/2006/relationships/video" Target="../media/media5.avi"/><Relationship Id="rId1" Type="http://schemas.microsoft.com/office/2007/relationships/media" Target="../media/media5.avi"/><Relationship Id="rId6" Type="http://schemas.openxmlformats.org/officeDocument/2006/relationships/image" Target="../media/image1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6.avi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8.avi"/><Relationship Id="rId7" Type="http://schemas.openxmlformats.org/officeDocument/2006/relationships/image" Target="../media/image19.png"/><Relationship Id="rId2" Type="http://schemas.openxmlformats.org/officeDocument/2006/relationships/video" Target="../media/media7.avi"/><Relationship Id="rId1" Type="http://schemas.microsoft.com/office/2007/relationships/media" Target="../media/media7.avi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8.avi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Tonal Stabilisation of </a:t>
            </a:r>
            <a:r>
              <a:rPr lang="fr-FR" dirty="0" err="1" smtClean="0"/>
              <a:t>Video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4800" i="1" dirty="0" err="1" smtClean="0"/>
              <a:t>Zeev</a:t>
            </a:r>
            <a:r>
              <a:rPr lang="fr-FR" sz="4800" i="1" dirty="0" smtClean="0"/>
              <a:t> </a:t>
            </a:r>
            <a:r>
              <a:rPr lang="fr-FR" sz="4800" i="1" dirty="0" err="1" smtClean="0"/>
              <a:t>Farbman</a:t>
            </a:r>
            <a:r>
              <a:rPr lang="fr-FR" sz="4800" i="1" dirty="0" smtClean="0"/>
              <a:t>, Dani </a:t>
            </a:r>
            <a:r>
              <a:rPr lang="fr-FR" sz="4800" i="1" dirty="0" err="1" smtClean="0"/>
              <a:t>Lischinski</a:t>
            </a:r>
            <a:endParaRPr lang="fr-F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MVA 2014 – Imagerie Numérique</a:t>
            </a:r>
          </a:p>
          <a:p>
            <a:r>
              <a:rPr lang="fr-FR" dirty="0" smtClean="0"/>
              <a:t>This Alexandre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15729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Evaluation de la méthode </a:t>
            </a:r>
            <a:r>
              <a:rPr lang="fr-FR" dirty="0" err="1" smtClean="0"/>
              <a:t>Nystrom</a:t>
            </a:r>
            <a:endParaRPr lang="fr-F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6000" y="3101294"/>
            <a:ext cx="1800000" cy="1800000"/>
          </a:xfrm>
        </p:spPr>
      </p:pic>
    </p:spTree>
    <p:extLst>
      <p:ext uri="{BB962C8B-B14F-4D97-AF65-F5344CB8AC3E}">
        <p14:creationId xmlns:p14="http://schemas.microsoft.com/office/powerpoint/2010/main" val="199031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Evaluation de la méthode </a:t>
            </a:r>
            <a:r>
              <a:rPr lang="fr-FR" dirty="0" err="1" smtClean="0"/>
              <a:t>Nystrom</a:t>
            </a:r>
            <a:r>
              <a:rPr lang="fr-FR" dirty="0" smtClean="0"/>
              <a:t> </a:t>
            </a:r>
            <a:endParaRPr lang="fr-FR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450" y="1432503"/>
            <a:ext cx="7973099" cy="5414328"/>
          </a:xfrm>
        </p:spPr>
      </p:pic>
    </p:spTree>
    <p:extLst>
      <p:ext uri="{BB962C8B-B14F-4D97-AF65-F5344CB8AC3E}">
        <p14:creationId xmlns:p14="http://schemas.microsoft.com/office/powerpoint/2010/main" val="3877829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Evaluation de la méthode </a:t>
            </a:r>
            <a:r>
              <a:rPr lang="fr-FR" dirty="0" err="1" smtClean="0"/>
              <a:t>Nystrom</a:t>
            </a:r>
            <a:r>
              <a:rPr lang="fr-FR" dirty="0" smtClean="0"/>
              <a:t> - RMSE</a:t>
            </a:r>
            <a:endParaRPr lang="fr-FR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571" y="2001294"/>
            <a:ext cx="5342857" cy="4000000"/>
          </a:xfrm>
        </p:spPr>
      </p:pic>
    </p:spTree>
    <p:extLst>
      <p:ext uri="{BB962C8B-B14F-4D97-AF65-F5344CB8AC3E}">
        <p14:creationId xmlns:p14="http://schemas.microsoft.com/office/powerpoint/2010/main" val="3259492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Stabilisation de séquence</a:t>
            </a:r>
            <a:endParaRPr lang="fr-FR" dirty="0"/>
          </a:p>
        </p:txBody>
      </p:sp>
      <p:pic>
        <p:nvPicPr>
          <p:cNvPr id="3" name="entranc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" y="1975762"/>
            <a:ext cx="4545599" cy="3409200"/>
          </a:xfrm>
          <a:prstGeom prst="rect">
            <a:avLst/>
          </a:prstGeom>
        </p:spPr>
      </p:pic>
      <p:pic>
        <p:nvPicPr>
          <p:cNvPr id="4" name="entrance_stab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808201" y="1975762"/>
            <a:ext cx="4545599" cy="340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675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Stabilisation de séquence</a:t>
            </a:r>
            <a:endParaRPr lang="fr-FR" dirty="0"/>
          </a:p>
        </p:txBody>
      </p:sp>
      <p:pic>
        <p:nvPicPr>
          <p:cNvPr id="5" name="greycar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" y="1960581"/>
            <a:ext cx="4546899" cy="3410174"/>
          </a:xfrm>
          <a:prstGeom prst="rect">
            <a:avLst/>
          </a:prstGeom>
        </p:spPr>
      </p:pic>
      <p:pic>
        <p:nvPicPr>
          <p:cNvPr id="7" name="greycard_stab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806901" y="1960581"/>
            <a:ext cx="4546899" cy="341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217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Changements de luminosité naturels</a:t>
            </a:r>
            <a:endParaRPr lang="fr-FR" dirty="0"/>
          </a:p>
        </p:txBody>
      </p:sp>
      <p:pic>
        <p:nvPicPr>
          <p:cNvPr id="4" name="illu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0188" y="2057400"/>
            <a:ext cx="3680908" cy="3011652"/>
          </a:xfrm>
          <a:prstGeom prst="rect">
            <a:avLst/>
          </a:prstGeom>
        </p:spPr>
      </p:pic>
      <p:pic>
        <p:nvPicPr>
          <p:cNvPr id="5" name="illu_stab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840070" y="2057400"/>
            <a:ext cx="3680908" cy="301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564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Cohérence temporelle des séquences</a:t>
            </a:r>
            <a:endParaRPr lang="fr-FR" dirty="0"/>
          </a:p>
        </p:txBody>
      </p:sp>
      <p:pic>
        <p:nvPicPr>
          <p:cNvPr id="5" name="coh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" y="1869141"/>
            <a:ext cx="4536141" cy="3402106"/>
          </a:xfrm>
          <a:prstGeom prst="rect">
            <a:avLst/>
          </a:prstGeom>
        </p:spPr>
      </p:pic>
      <p:pic>
        <p:nvPicPr>
          <p:cNvPr id="6" name="coher_stab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817659" y="1869141"/>
            <a:ext cx="4536141" cy="340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766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rgbClr val="C00000"/>
                </a:solidFill>
              </a:rPr>
              <a:t>Perte de cohérence temporelle entraine de mauvais résultats</a:t>
            </a:r>
          </a:p>
          <a:p>
            <a:r>
              <a:rPr lang="fr-FR" dirty="0">
                <a:solidFill>
                  <a:srgbClr val="C00000"/>
                </a:solidFill>
              </a:rPr>
              <a:t>Changements naturels d’illuminations « corrigés »</a:t>
            </a:r>
          </a:p>
          <a:p>
            <a:endParaRPr lang="fr-FR" dirty="0"/>
          </a:p>
          <a:p>
            <a:r>
              <a:rPr lang="fr-FR" dirty="0" smtClean="0">
                <a:solidFill>
                  <a:srgbClr val="00B050"/>
                </a:solidFill>
              </a:rPr>
              <a:t>Peu d’</a:t>
            </a:r>
            <a:r>
              <a:rPr lang="fr-FR" dirty="0" err="1" smtClean="0">
                <a:solidFill>
                  <a:srgbClr val="00B050"/>
                </a:solidFill>
              </a:rPr>
              <a:t>intéraction</a:t>
            </a:r>
            <a:r>
              <a:rPr lang="fr-FR" dirty="0" smtClean="0">
                <a:solidFill>
                  <a:srgbClr val="00B050"/>
                </a:solidFill>
              </a:rPr>
              <a:t> utilisateur </a:t>
            </a:r>
          </a:p>
          <a:p>
            <a:r>
              <a:rPr lang="fr-FR" dirty="0" smtClean="0">
                <a:solidFill>
                  <a:srgbClr val="00B050"/>
                </a:solidFill>
              </a:rPr>
              <a:t>Aucune hypothèse a priori sur la caméra</a:t>
            </a:r>
          </a:p>
          <a:p>
            <a:r>
              <a:rPr lang="fr-FR" dirty="0" smtClean="0">
                <a:solidFill>
                  <a:srgbClr val="00B050"/>
                </a:solidFill>
              </a:rPr>
              <a:t>Algorithme simple à mettre en œuvre </a:t>
            </a:r>
          </a:p>
          <a:p>
            <a:endParaRPr lang="fr-FR" dirty="0"/>
          </a:p>
          <a:p>
            <a:endParaRPr lang="fr-FR" dirty="0" smtClean="0"/>
          </a:p>
          <a:p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3847002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Amélioration de l’algorithme ?	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170331"/>
            <a:ext cx="10515600" cy="2531222"/>
          </a:xfrm>
        </p:spPr>
        <p:txBody>
          <a:bodyPr/>
          <a:lstStyle/>
          <a:p>
            <a:r>
              <a:rPr lang="fr-FR" dirty="0" smtClean="0"/>
              <a:t>Détection automatique de perte de cohérence temporelle</a:t>
            </a:r>
          </a:p>
          <a:p>
            <a:r>
              <a:rPr lang="fr-FR" dirty="0" smtClean="0"/>
              <a:t>Sélection automatique des images de références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81320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Problématique</a:t>
            </a:r>
            <a:endParaRPr lang="fr-FR" dirty="0"/>
          </a:p>
        </p:txBody>
      </p:sp>
      <p:pic>
        <p:nvPicPr>
          <p:cNvPr id="4" name="greycar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28104" y="1690688"/>
            <a:ext cx="5335792" cy="4001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375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Sélection d’images de références</a:t>
            </a:r>
            <a:endParaRPr lang="fr-FR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67962" y="3056626"/>
            <a:ext cx="5667077" cy="35095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0"/>
          <a:stretch/>
        </p:blipFill>
        <p:spPr>
          <a:xfrm>
            <a:off x="5957887" y="3063770"/>
            <a:ext cx="5601354" cy="350956"/>
          </a:xfrm>
          <a:prstGeom prst="rect">
            <a:avLst/>
          </a:prstGeom>
        </p:spPr>
      </p:pic>
      <p:sp>
        <p:nvSpPr>
          <p:cNvPr id="9" name="Down Arrow 8"/>
          <p:cNvSpPr/>
          <p:nvPr/>
        </p:nvSpPr>
        <p:spPr>
          <a:xfrm>
            <a:off x="1108038" y="2468570"/>
            <a:ext cx="182880" cy="58091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8459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Sélection d’images de références</a:t>
            </a:r>
            <a:endParaRPr lang="fr-FR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67962" y="3056626"/>
            <a:ext cx="5667077" cy="35095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0"/>
          <a:stretch/>
        </p:blipFill>
        <p:spPr>
          <a:xfrm>
            <a:off x="5957887" y="3063770"/>
            <a:ext cx="5601354" cy="350956"/>
          </a:xfrm>
          <a:prstGeom prst="rect">
            <a:avLst/>
          </a:prstGeom>
        </p:spPr>
      </p:pic>
      <p:sp>
        <p:nvSpPr>
          <p:cNvPr id="9" name="Down Arrow 8"/>
          <p:cNvSpPr/>
          <p:nvPr/>
        </p:nvSpPr>
        <p:spPr>
          <a:xfrm>
            <a:off x="1108038" y="2468570"/>
            <a:ext cx="182880" cy="58091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Down Arrow 5"/>
          <p:cNvSpPr/>
          <p:nvPr/>
        </p:nvSpPr>
        <p:spPr>
          <a:xfrm>
            <a:off x="6314739" y="2468569"/>
            <a:ext cx="182880" cy="58091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0585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Filtrage avec préservation des bords </a:t>
            </a:r>
            <a:endParaRPr lang="fr-F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25389"/>
            <a:ext cx="4519108" cy="339676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4780" y="2325389"/>
            <a:ext cx="4529020" cy="3396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297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Création du « </a:t>
            </a:r>
            <a:r>
              <a:rPr lang="fr-FR" dirty="0" err="1" smtClean="0"/>
              <a:t>robust</a:t>
            </a:r>
            <a:r>
              <a:rPr lang="fr-FR" dirty="0" smtClean="0"/>
              <a:t> set »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Pixels de deux images consécutives dont la différence de luminance est faible </a:t>
            </a:r>
            <a:r>
              <a:rPr lang="fr-FR" dirty="0" smtClean="0">
                <a:sym typeface="Wingdings" panose="05000000000000000000" pitchFamily="2" charset="2"/>
              </a:rPr>
              <a:t>  Pixels similaires ayant subi une modification de luminance </a:t>
            </a:r>
            <a:endParaRPr lang="fr-F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306275"/>
            <a:ext cx="3467196" cy="25989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402" y="3306275"/>
            <a:ext cx="3467196" cy="26046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730" y="3306275"/>
            <a:ext cx="3410076" cy="2656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979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Initialisation de la carte d’ajustement</a:t>
            </a:r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Â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d>
                      <m:d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fr-FR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fr-FR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d>
                              <m:dPr>
                                <m:ctrlP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d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d>
                              </m:e>
                            </m:d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,  </m:t>
                            </m:r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𝑝𝑜𝑢𝑟</m:t>
                            </m:r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 ∈ </m:t>
                            </m:r>
                            <m:sSub>
                              <m:sSubPr>
                                <m:ctrlPr>
                                  <a:rPr lang="fr-F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  <m:e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&amp;0,  </m:t>
                            </m:r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𝑠𝑖𝑛𝑜𝑛</m:t>
                            </m:r>
                          </m:e>
                        </m:eqArr>
                      </m:e>
                    </m:d>
                  </m:oMath>
                </a14:m>
                <a:endParaRPr lang="fr-FR" dirty="0" smtClean="0"/>
              </a:p>
              <a:p>
                <a:endParaRPr lang="fr-FR" dirty="0"/>
              </a:p>
              <a:p>
                <a:r>
                  <a:rPr lang="fr-FR" dirty="0" smtClean="0"/>
                  <a:t>Correction d’un décalage dans les intensités lumineuses</a:t>
                </a:r>
                <a:endParaRPr lang="fr-FR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7957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Remplissage de la carte d’ajustement</a:t>
            </a:r>
            <a:endParaRPr lang="fr-F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90688"/>
                <a:ext cx="10515600" cy="2154704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fr-FR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fr-FR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=0</m:t>
                            </m:r>
                          </m:sub>
                          <m:sup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sub>
                            </m:sSub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  <m:sSub>
                              <m:sSubPr>
                                <m:ctrlP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Â</m:t>
                                </m:r>
                              </m:e>
                              <m:sub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sub>
                            </m:sSub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ctrlPr>
                              <a:rPr lang="fr-FR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=0</m:t>
                            </m:r>
                          </m:sub>
                          <m:sup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  <m:d>
                              <m:dPr>
                                <m:ctrlP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  <m:sSub>
                          <m:sSubPr>
                            <m:ctrlPr>
                              <a:rPr lang="fr-F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𝜒</m:t>
                            </m:r>
                          </m:e>
                          <m:sub>
                            <m:sSub>
                              <m:sSubPr>
                                <m:ctrlP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Â</m:t>
                                </m:r>
                              </m:e>
                              <m:sub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sub>
                        </m:s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fr-F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fr-FR" b="0" i="0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  <m:sSub>
                          <m:sSubPr>
                            <m:ctrlPr>
                              <a:rPr lang="fr-F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Â</m:t>
                            </m:r>
                          </m:e>
                          <m:sub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num>
                      <m:den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  <m:sSub>
                          <m:sSubPr>
                            <m:ctrlPr>
                              <a:rPr lang="fr-F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𝜒</m:t>
                            </m:r>
                          </m:e>
                          <m:sub>
                            <m:sSub>
                              <m:sSubPr>
                                <m:ctrlP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Â</m:t>
                                </m:r>
                              </m:e>
                              <m:sub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sub>
                        </m:sSub>
                      </m:den>
                    </m:f>
                  </m:oMath>
                </a14:m>
                <a:endParaRPr lang="fr-FR" dirty="0" smtClean="0"/>
              </a:p>
              <a:p>
                <a14:m>
                  <m:oMath xmlns:m="http://schemas.openxmlformats.org/officeDocument/2006/math">
                    <m:r>
                      <a:rPr lang="fr-FR" b="0" i="1" smtClean="0">
                        <a:latin typeface="Cambria Math" panose="02040503050406030204" pitchFamily="18" charset="0"/>
                      </a:rPr>
                      <m:t>𝑤</m:t>
                    </m:r>
                    <m:d>
                      <m:d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fr-FR" dirty="0" smtClean="0"/>
                  <a:t> fonction de distance entre couleurs dans </a:t>
                </a:r>
                <a:r>
                  <a:rPr lang="fr-FR" dirty="0" smtClean="0"/>
                  <a:t>CIE </a:t>
                </a:r>
                <a:r>
                  <a:rPr lang="fr-FR" dirty="0" err="1" smtClean="0"/>
                  <a:t>Lab</a:t>
                </a:r>
                <a:endParaRPr lang="fr-FR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sSub>
                          <m:sSubPr>
                            <m:ctrlPr>
                              <a:rPr lang="fr-F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Â</m:t>
                            </m:r>
                          </m:e>
                          <m:sub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sub>
                    </m:sSub>
                    <m:r>
                      <a:rPr lang="fr-FR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fr-F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fr-FR" dirty="0" smtClean="0"/>
                  <a:t> indicatrice sur les valeurs non nulles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Â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endParaRPr lang="fr-FR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90688"/>
                <a:ext cx="10515600" cy="2154704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838200" y="4389120"/>
            <a:ext cx="1072627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 err="1" smtClean="0"/>
              <a:t>Methode</a:t>
            </a:r>
            <a:r>
              <a:rPr lang="fr-FR" sz="2800" dirty="0" smtClean="0"/>
              <a:t> de </a:t>
            </a:r>
            <a:r>
              <a:rPr lang="fr-FR" sz="2800" dirty="0" err="1" smtClean="0"/>
              <a:t>Nyström</a:t>
            </a:r>
            <a:endParaRPr lang="fr-FR" sz="2800" dirty="0" smtClean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fr-FR" sz="2800" dirty="0" smtClean="0"/>
              <a:t>Estimation des vecteurs propres et valeurs propres de W pour permettre de réduire les calculs</a:t>
            </a:r>
          </a:p>
          <a:p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3453717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Alignement tonal</a:t>
            </a:r>
            <a:endParaRPr lang="fr-F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966" y="2131155"/>
            <a:ext cx="6169475" cy="3539862"/>
          </a:xfrm>
        </p:spPr>
      </p:pic>
      <p:sp>
        <p:nvSpPr>
          <p:cNvPr id="6" name="Rectangle 5"/>
          <p:cNvSpPr/>
          <p:nvPr/>
        </p:nvSpPr>
        <p:spPr>
          <a:xfrm>
            <a:off x="3937299" y="1690688"/>
            <a:ext cx="925158" cy="45504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/>
          <p:cNvSpPr txBox="1"/>
          <p:nvPr/>
        </p:nvSpPr>
        <p:spPr>
          <a:xfrm>
            <a:off x="215153" y="2562258"/>
            <a:ext cx="514215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dirty="0" smtClean="0"/>
              <a:t>Séquence initiale</a:t>
            </a:r>
            <a:br>
              <a:rPr lang="fr-FR" sz="2400" dirty="0" smtClean="0"/>
            </a:br>
            <a:endParaRPr lang="fr-FR" sz="24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dirty="0" smtClean="0"/>
              <a:t>Stabilisation sur 1</a:t>
            </a:r>
            <a:r>
              <a:rPr lang="fr-FR" sz="2400" baseline="30000" dirty="0" smtClean="0"/>
              <a:t>ère</a:t>
            </a:r>
            <a:r>
              <a:rPr lang="fr-FR" sz="2400" dirty="0" smtClean="0"/>
              <a:t> image</a:t>
            </a:r>
            <a:br>
              <a:rPr lang="fr-FR" sz="2400" dirty="0" smtClean="0"/>
            </a:br>
            <a:endParaRPr lang="fr-FR" sz="24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dirty="0" smtClean="0"/>
              <a:t>Stabilisation sur dernière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FR" sz="24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dirty="0" smtClean="0"/>
              <a:t>Fusion des stabilisations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81755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134</Words>
  <Application>Microsoft Office PowerPoint</Application>
  <PresentationFormat>Widescreen</PresentationFormat>
  <Paragraphs>43</Paragraphs>
  <Slides>18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Wingdings</vt:lpstr>
      <vt:lpstr>Office Theme</vt:lpstr>
      <vt:lpstr>Tonal Stabilisation of Video Zeev Farbman, Dani Lischinski</vt:lpstr>
      <vt:lpstr>Problématique</vt:lpstr>
      <vt:lpstr>Sélection d’images de références</vt:lpstr>
      <vt:lpstr>Sélection d’images de références</vt:lpstr>
      <vt:lpstr>Filtrage avec préservation des bords </vt:lpstr>
      <vt:lpstr>Création du « robust set »</vt:lpstr>
      <vt:lpstr>Initialisation de la carte d’ajustement</vt:lpstr>
      <vt:lpstr>Remplissage de la carte d’ajustement</vt:lpstr>
      <vt:lpstr>Alignement tonal</vt:lpstr>
      <vt:lpstr>Evaluation de la méthode Nystrom</vt:lpstr>
      <vt:lpstr>Evaluation de la méthode Nystrom </vt:lpstr>
      <vt:lpstr>Evaluation de la méthode Nystrom - RMSE</vt:lpstr>
      <vt:lpstr>Stabilisation de séquence</vt:lpstr>
      <vt:lpstr>Stabilisation de séquence</vt:lpstr>
      <vt:lpstr>Changements de luminosité naturels</vt:lpstr>
      <vt:lpstr>Cohérence temporelle des séquences</vt:lpstr>
      <vt:lpstr>Conclusion</vt:lpstr>
      <vt:lpstr>Amélioration de l’algorithme ?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Tonal Stabilisation of Video</dc:title>
  <dc:creator>athis</dc:creator>
  <cp:lastModifiedBy>athis</cp:lastModifiedBy>
  <cp:revision>13</cp:revision>
  <dcterms:created xsi:type="dcterms:W3CDTF">2015-01-21T08:29:20Z</dcterms:created>
  <dcterms:modified xsi:type="dcterms:W3CDTF">2015-01-21T10:12:53Z</dcterms:modified>
</cp:coreProperties>
</file>

<file path=docProps/thumbnail.jpeg>
</file>